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3" r:id="rId3"/>
    <p:sldId id="259" r:id="rId4"/>
    <p:sldId id="260" r:id="rId5"/>
    <p:sldId id="265" r:id="rId6"/>
    <p:sldId id="281" r:id="rId7"/>
    <p:sldId id="282" r:id="rId8"/>
    <p:sldId id="273" r:id="rId9"/>
    <p:sldId id="268" r:id="rId10"/>
    <p:sldId id="286" r:id="rId11"/>
    <p:sldId id="287" r:id="rId12"/>
    <p:sldId id="288" r:id="rId13"/>
    <p:sldId id="289" r:id="rId14"/>
    <p:sldId id="267" r:id="rId15"/>
    <p:sldId id="270" r:id="rId16"/>
    <p:sldId id="274" r:id="rId17"/>
    <p:sldId id="275" r:id="rId18"/>
    <p:sldId id="269" r:id="rId19"/>
    <p:sldId id="279" r:id="rId20"/>
    <p:sldId id="292" r:id="rId21"/>
    <p:sldId id="291" r:id="rId22"/>
    <p:sldId id="283" r:id="rId23"/>
    <p:sldId id="290" r:id="rId24"/>
    <p:sldId id="272" r:id="rId25"/>
    <p:sldId id="257" r:id="rId26"/>
    <p:sldId id="276" r:id="rId27"/>
    <p:sldId id="278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FFF"/>
    <a:srgbClr val="299429"/>
    <a:srgbClr val="02BAAF"/>
    <a:srgbClr val="2020D3"/>
    <a:srgbClr val="681F4F"/>
    <a:srgbClr val="52364E"/>
    <a:srgbClr val="997497"/>
    <a:srgbClr val="DAC6D9"/>
    <a:srgbClr val="FDFCFD"/>
    <a:srgbClr val="0F88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8" autoAdjust="0"/>
    <p:restoredTop sz="88525" autoAdjust="0"/>
  </p:normalViewPr>
  <p:slideViewPr>
    <p:cSldViewPr snapToGrid="0">
      <p:cViewPr varScale="1">
        <p:scale>
          <a:sx n="81" d="100"/>
          <a:sy n="81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2FC74-2A1A-46A7-8359-B45EF8F0A60F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03A89-A8C8-42C1-B025-7B79A0206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17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probably seen this definition many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03A89-A8C8-42C1-B025-7B79A02068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76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is NOT a standard search problem. Because there is no goal test.</a:t>
            </a:r>
          </a:p>
          <a:p>
            <a:endParaRPr lang="en-US" sz="1200" dirty="0"/>
          </a:p>
          <a:p>
            <a:r>
              <a:rPr lang="en-US" sz="1200" dirty="0"/>
              <a:t>States encode the remaining candidates.</a:t>
            </a:r>
          </a:p>
          <a:p>
            <a:r>
              <a:rPr lang="en-US" sz="1200" dirty="0"/>
              <a:t>Add preference symbols to profile</a:t>
            </a:r>
          </a:p>
          <a:p>
            <a:r>
              <a:rPr lang="en-US" sz="1200" dirty="0"/>
              <a:t>State space: Remaining candidates.</a:t>
            </a:r>
          </a:p>
          <a:p>
            <a:r>
              <a:rPr lang="en-US" sz="1200" dirty="0"/>
              <a:t>Start state: Everyone.</a:t>
            </a:r>
          </a:p>
          <a:p>
            <a:endParaRPr lang="en-US" sz="1200" dirty="0"/>
          </a:p>
          <a:p>
            <a:r>
              <a:rPr lang="en-US" sz="1200" dirty="0"/>
              <a:t>Successor function: Eliminate a candidate.</a:t>
            </a:r>
          </a:p>
          <a:p>
            <a:endParaRPr lang="en-US" sz="1200" dirty="0"/>
          </a:p>
          <a:p>
            <a:r>
              <a:rPr lang="en-US" sz="1200" dirty="0"/>
              <a:t>Output: co-Winners.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03A89-A8C8-42C1-B025-7B79A02068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0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Focused on hard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03A89-A8C8-42C1-B025-7B79A02068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04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Chunheng</a:t>
            </a:r>
            <a:r>
              <a:rPr lang="en-US" dirty="0"/>
              <a:t>: two curves only, caching and no caching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03A89-A8C8-42C1-B025-7B79A02068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3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03A89-A8C8-42C1-B025-7B79A02068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44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have ILP to compute STV winners with polynomial no. of winners and constraints</a:t>
            </a:r>
          </a:p>
          <a:p>
            <a:r>
              <a:rPr lang="en-US" dirty="0"/>
              <a:t>LP relaxation, a polynomial time computable feature</a:t>
            </a:r>
          </a:p>
          <a:p>
            <a:r>
              <a:rPr lang="en-US" dirty="0"/>
              <a:t>Winners computed by the LP must be a superset of true winners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03A89-A8C8-42C1-B025-7B79A02068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47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 this is surprisingly good</a:t>
            </a:r>
          </a:p>
          <a:p>
            <a:r>
              <a:rPr lang="en-US" dirty="0"/>
              <a:t>In # states explored for computing all winners</a:t>
            </a:r>
          </a:p>
          <a:p>
            <a:r>
              <a:rPr lang="en-US" dirty="0"/>
              <a:t>We are using ML to solve an NP-hard problem. We are not interested in the output of the ML algorithm itself. We are using it as a heuristic.</a:t>
            </a:r>
          </a:p>
          <a:p>
            <a:r>
              <a:rPr lang="en-US" dirty="0"/>
              <a:t>Our result is absolutely correct. Not PAC. Its never wrong.</a:t>
            </a:r>
          </a:p>
          <a:p>
            <a:r>
              <a:rPr lang="en-US" dirty="0"/>
              <a:t>NN works better in some 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03A89-A8C8-42C1-B025-7B79A02068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17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personalizable</a:t>
            </a:r>
            <a:r>
              <a:rPr lang="en-US" dirty="0"/>
              <a:t> or customizable set of properties.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03A89-A8C8-42C1-B025-7B79A02068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78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approach: use ML to learn STV. NP-hard problem</a:t>
            </a:r>
          </a:p>
          <a:p>
            <a:r>
              <a:rPr lang="en-US" dirty="0"/>
              <a:t>Still learning STV but use it as a middle step to guide the search.</a:t>
            </a:r>
          </a:p>
          <a:p>
            <a:endParaRPr lang="en-US" dirty="0"/>
          </a:p>
          <a:p>
            <a:r>
              <a:rPr lang="en-US" dirty="0"/>
              <a:t>Develop a heuristic</a:t>
            </a:r>
          </a:p>
          <a:p>
            <a:endParaRPr lang="en-US" dirty="0"/>
          </a:p>
          <a:p>
            <a:r>
              <a:rPr lang="en-US" dirty="0"/>
              <a:t>Jun: 0-200</a:t>
            </a:r>
          </a:p>
          <a:p>
            <a:r>
              <a:rPr lang="en-US" dirty="0"/>
              <a:t>Live results, have to set a cap on running time</a:t>
            </a:r>
          </a:p>
          <a:p>
            <a:r>
              <a:rPr lang="en-US" dirty="0"/>
              <a:t>Not running time, # states explored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03A89-A8C8-42C1-B025-7B79A02068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64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Winner depends on the tie breaking rule.</a:t>
            </a:r>
          </a:p>
          <a:p>
            <a:r>
              <a:rPr lang="en-US" dirty="0"/>
              <a:t>Under PUT-STV, there may be multiple co-winners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Also in Ranked Pairs, Baldwin’s and </a:t>
            </a:r>
            <a:r>
              <a:rPr lang="en-US" dirty="0" err="1"/>
              <a:t>Coomb’s</a:t>
            </a:r>
            <a:r>
              <a:rPr lang="en-US" dirty="0"/>
              <a:t> rule.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03A89-A8C8-42C1-B025-7B79A02068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08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it the very first paper?</a:t>
            </a:r>
          </a:p>
          <a:p>
            <a:r>
              <a:rPr lang="en-US" dirty="0"/>
              <a:t>Winner determination is one of the first problems</a:t>
            </a:r>
          </a:p>
          <a:p>
            <a:r>
              <a:rPr lang="en-US" dirty="0" err="1"/>
              <a:t>Kemeny</a:t>
            </a:r>
            <a:r>
              <a:rPr lang="en-US" dirty="0"/>
              <a:t> is most common</a:t>
            </a:r>
          </a:p>
          <a:p>
            <a:r>
              <a:rPr lang="en-US" dirty="0"/>
              <a:t>Several theoretical results</a:t>
            </a:r>
          </a:p>
          <a:p>
            <a:r>
              <a:rPr lang="en-US" dirty="0"/>
              <a:t>104 algorithms compared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03A89-A8C8-42C1-B025-7B79A02068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21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Winner computation for STV has been overlooked</a:t>
            </a:r>
          </a:p>
          <a:p>
            <a:r>
              <a:rPr lang="en-US" dirty="0"/>
              <a:t>More exciting: Machine learning can help for COMSOC problems</a:t>
            </a:r>
          </a:p>
          <a:p>
            <a:r>
              <a:rPr lang="en-US" dirty="0"/>
              <a:t>We are very excited about ML helping many other problems in COMSOC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03A89-A8C8-42C1-B025-7B79A02068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16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800" dirty="0"/>
              <a:t>Examples: Picking a restaurant with friends, Meeting location, etc.</a:t>
            </a:r>
          </a:p>
          <a:p>
            <a:pPr lvl="1"/>
            <a:r>
              <a:rPr lang="en-US" sz="2800" dirty="0"/>
              <a:t>Voting rule doesn’t know the priority function.</a:t>
            </a:r>
          </a:p>
          <a:p>
            <a:pPr lvl="1"/>
            <a:r>
              <a:rPr lang="en-US" sz="2800" dirty="0"/>
              <a:t>Computational challenges.</a:t>
            </a:r>
          </a:p>
          <a:p>
            <a:pPr lvl="1"/>
            <a:r>
              <a:rPr lang="en-US" sz="2800" dirty="0"/>
              <a:t>Possibly large # candidates, large # ties.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03A89-A8C8-42C1-B025-7B79A02068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23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Concrete example: During GM week, every algorithm we can give no more than 1 second to compute live results which I am going to talk about. Otherwise, the system will get blocked and delay everything. In fact, this problem was even faced when we used </a:t>
            </a:r>
            <a:r>
              <a:rPr lang="en-US" sz="1200" dirty="0" err="1"/>
              <a:t>opra</a:t>
            </a:r>
            <a:r>
              <a:rPr lang="en-US" sz="1200" dirty="0"/>
              <a:t> for a small class and everybody submitted their votes together.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Expand on anytime algorithm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Report possible co-winners within time bounds.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Time constraints</a:t>
            </a:r>
          </a:p>
          <a:p>
            <a:pPr lvl="1"/>
            <a:r>
              <a:rPr lang="en-US" sz="2800" dirty="0"/>
              <a:t>Live results</a:t>
            </a:r>
          </a:p>
          <a:p>
            <a:r>
              <a:rPr lang="en-US" dirty="0"/>
              <a:t>Resource constraints</a:t>
            </a:r>
          </a:p>
          <a:p>
            <a:pPr lvl="1"/>
            <a:r>
              <a:rPr lang="en-US" sz="2800" dirty="0"/>
              <a:t>Memory, storage, processing</a:t>
            </a:r>
          </a:p>
          <a:p>
            <a:endParaRPr lang="en-US" dirty="0"/>
          </a:p>
          <a:p>
            <a:r>
              <a:rPr lang="en-US" dirty="0"/>
              <a:t>E.g. Estonia elections, RPI GM week.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03A89-A8C8-42C1-B025-7B79A02068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10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Whole week of activity</a:t>
            </a:r>
          </a:p>
          <a:p>
            <a:r>
              <a:rPr lang="en-US" dirty="0"/>
              <a:t>Live debates, primaries, followed by general elections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03A89-A8C8-42C1-B025-7B79A02068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92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Selling point was the we allowed users to rank the candidates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03A89-A8C8-42C1-B025-7B79A02068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7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high frequency voting. Every time a vote is submitted. Updated every few seconds. Justifies anytime property.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03A89-A8C8-42C1-B025-7B79A02068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54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010D5-0615-4C85-9C3F-CF33F9A0DBEA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466C-F77B-4891-8551-1F81F5B3F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7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010D5-0615-4C85-9C3F-CF33F9A0DBEA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466C-F77B-4891-8551-1F81F5B3F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39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010D5-0615-4C85-9C3F-CF33F9A0DBEA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466C-F77B-4891-8551-1F81F5B3F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99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010D5-0615-4C85-9C3F-CF33F9A0DBEA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466C-F77B-4891-8551-1F81F5B3F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91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010D5-0615-4C85-9C3F-CF33F9A0DBEA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466C-F77B-4891-8551-1F81F5B3F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6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010D5-0615-4C85-9C3F-CF33F9A0DBEA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466C-F77B-4891-8551-1F81F5B3F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8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010D5-0615-4C85-9C3F-CF33F9A0DBEA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466C-F77B-4891-8551-1F81F5B3F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010D5-0615-4C85-9C3F-CF33F9A0DBEA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466C-F77B-4891-8551-1F81F5B3F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40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010D5-0615-4C85-9C3F-CF33F9A0DBEA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466C-F77B-4891-8551-1F81F5B3F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26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010D5-0615-4C85-9C3F-CF33F9A0DBEA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466C-F77B-4891-8551-1F81F5B3F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98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010D5-0615-4C85-9C3F-CF33F9A0DBEA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466C-F77B-4891-8551-1F81F5B3F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16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010D5-0615-4C85-9C3F-CF33F9A0DBEA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B466C-F77B-4891-8551-1F81F5B3F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4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0.png"/><Relationship Id="rId5" Type="http://schemas.openxmlformats.org/officeDocument/2006/relationships/image" Target="../media/image500.png"/><Relationship Id="rId10" Type="http://schemas.openxmlformats.org/officeDocument/2006/relationships/image" Target="../media/image100.png"/><Relationship Id="rId4" Type="http://schemas.openxmlformats.org/officeDocument/2006/relationships/image" Target="../media/image4.png"/><Relationship Id="rId9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4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43" y="94751"/>
            <a:ext cx="12104914" cy="2387600"/>
          </a:xfrm>
        </p:spPr>
        <p:txBody>
          <a:bodyPr>
            <a:normAutofit/>
          </a:bodyPr>
          <a:lstStyle/>
          <a:p>
            <a:r>
              <a:rPr lang="en-US" b="1" dirty="0"/>
              <a:t>Practical Algorithms for Computing STV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7097" y="3593330"/>
            <a:ext cx="9657806" cy="1655762"/>
          </a:xfrm>
        </p:spPr>
        <p:txBody>
          <a:bodyPr>
            <a:normAutofit/>
          </a:bodyPr>
          <a:lstStyle/>
          <a:p>
            <a:r>
              <a:rPr lang="en-US" sz="2600" dirty="0" err="1"/>
              <a:t>Chunheng</a:t>
            </a:r>
            <a:r>
              <a:rPr lang="en-US" sz="2600" dirty="0"/>
              <a:t> Jiang, </a:t>
            </a:r>
            <a:r>
              <a:rPr lang="en-US" sz="2600" dirty="0">
                <a:solidFill>
                  <a:schemeClr val="accent1"/>
                </a:solidFill>
              </a:rPr>
              <a:t>Sujoy Sikdar</a:t>
            </a:r>
            <a:r>
              <a:rPr lang="en-US" sz="2600" dirty="0"/>
              <a:t>, </a:t>
            </a:r>
            <a:r>
              <a:rPr lang="en-US" sz="2600" dirty="0" err="1"/>
              <a:t>Hejun</a:t>
            </a:r>
            <a:r>
              <a:rPr lang="en-US" sz="2600" dirty="0"/>
              <a:t> Wang, Lirong Xia, </a:t>
            </a:r>
            <a:r>
              <a:rPr lang="en-US" sz="2600" dirty="0" err="1"/>
              <a:t>Zhibing</a:t>
            </a:r>
            <a:r>
              <a:rPr lang="en-US" sz="2600" dirty="0"/>
              <a:t> Zhao</a:t>
            </a:r>
          </a:p>
        </p:txBody>
      </p:sp>
      <p:pic>
        <p:nvPicPr>
          <p:cNvPr id="1026" name="Picture 2" descr="https://upload.wikimedia.org/wikipedia/en/thumb/1/19/RPI_Logo_Small.svg/1280px-RPI_Logo_Smal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940" y="4669452"/>
            <a:ext cx="2534120" cy="48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446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728" y="316814"/>
            <a:ext cx="1166993" cy="96150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2493" y="231669"/>
            <a:ext cx="8468658" cy="1131794"/>
          </a:xfrm>
        </p:spPr>
        <p:txBody>
          <a:bodyPr/>
          <a:lstStyle/>
          <a:p>
            <a:r>
              <a:rPr lang="en-US" dirty="0"/>
              <a:t>RPI Grand Marshall Week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962493" y="1580758"/>
            <a:ext cx="7974386" cy="511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894" tIns="44788" rIns="89894" bIns="44788" numCol="1" anchor="t" anchorCtr="0" compatLnSpc="1">
            <a:prstTxWarp prst="textNoShape">
              <a:avLst/>
            </a:prstTxWarp>
            <a:normAutofit/>
          </a:bodyPr>
          <a:lstStyle>
            <a:lvl1pPr marL="368300" indent="-368300" algn="l" defTabSz="457200" rtl="0" eaLnBrk="1" fontAlgn="base" hangingPunct="1">
              <a:lnSpc>
                <a:spcPct val="124000"/>
              </a:lnSpc>
              <a:spcBef>
                <a:spcPts val="9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2800" indent="-317500" algn="l" defTabSz="457200" rtl="0" eaLnBrk="1" fontAlgn="base" hangingPunct="1">
              <a:lnSpc>
                <a:spcPct val="124000"/>
              </a:lnSpc>
              <a:spcBef>
                <a:spcPts val="7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3100">
                <a:solidFill>
                  <a:srgbClr val="000000"/>
                </a:solidFill>
                <a:latin typeface="+mn-lt"/>
                <a:ea typeface="+mn-ea"/>
              </a:defRPr>
            </a:lvl2pPr>
            <a:lvl3pPr marL="1258888" indent="-239713" algn="l" defTabSz="457200" rtl="0" eaLnBrk="1" fontAlgn="base" hangingPunct="1">
              <a:lnSpc>
                <a:spcPct val="124000"/>
              </a:lnSpc>
              <a:spcBef>
                <a:spcPts val="6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700">
                <a:solidFill>
                  <a:srgbClr val="000000"/>
                </a:solidFill>
                <a:latin typeface="+mn-lt"/>
                <a:ea typeface="+mn-ea"/>
              </a:defRPr>
            </a:lvl3pPr>
            <a:lvl4pPr marL="1768475" indent="-247650" algn="l" defTabSz="457200" rtl="0" eaLnBrk="1" fontAlgn="base" hangingPunct="1">
              <a:lnSpc>
                <a:spcPct val="124000"/>
              </a:lnSpc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–"/>
              <a:defRPr sz="2200">
                <a:solidFill>
                  <a:srgbClr val="000000"/>
                </a:solidFill>
                <a:latin typeface="+mn-lt"/>
                <a:ea typeface="+mn-ea"/>
              </a:defRPr>
            </a:lvl4pPr>
            <a:lvl5pPr marL="2286000" indent="-247650" algn="l" defTabSz="457200" rtl="0" eaLnBrk="1" fontAlgn="base" hangingPunct="1">
              <a:lnSpc>
                <a:spcPct val="124000"/>
              </a:lnSpc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200">
                <a:solidFill>
                  <a:srgbClr val="000000"/>
                </a:solidFill>
                <a:latin typeface="+mn-lt"/>
                <a:ea typeface="+mn-ea"/>
              </a:defRPr>
            </a:lvl5pPr>
            <a:lvl6pPr marL="2743200" indent="-247650" algn="l" defTabSz="457200" rtl="0" eaLnBrk="1" fontAlgn="base" hangingPunct="1">
              <a:lnSpc>
                <a:spcPct val="124000"/>
              </a:lnSpc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Char char="»"/>
              <a:defRPr sz="2200">
                <a:solidFill>
                  <a:srgbClr val="000000"/>
                </a:solidFill>
                <a:latin typeface="+mn-lt"/>
                <a:ea typeface="+mn-ea"/>
              </a:defRPr>
            </a:lvl6pPr>
            <a:lvl7pPr marL="3200400" indent="-247650" algn="l" defTabSz="457200" rtl="0" eaLnBrk="1" fontAlgn="base" hangingPunct="1">
              <a:lnSpc>
                <a:spcPct val="124000"/>
              </a:lnSpc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Char char="»"/>
              <a:defRPr sz="2200">
                <a:solidFill>
                  <a:srgbClr val="000000"/>
                </a:solidFill>
                <a:latin typeface="+mn-lt"/>
                <a:ea typeface="+mn-ea"/>
              </a:defRPr>
            </a:lvl7pPr>
            <a:lvl8pPr marL="3657600" indent="-247650" algn="l" defTabSz="457200" rtl="0" eaLnBrk="1" fontAlgn="base" hangingPunct="1">
              <a:lnSpc>
                <a:spcPct val="124000"/>
              </a:lnSpc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Char char="»"/>
              <a:defRPr sz="2200">
                <a:solidFill>
                  <a:srgbClr val="000000"/>
                </a:solidFill>
                <a:latin typeface="+mn-lt"/>
                <a:ea typeface="+mn-ea"/>
              </a:defRPr>
            </a:lvl8pPr>
            <a:lvl9pPr marL="4114800" indent="-247650" algn="l" defTabSz="457200" rtl="0" eaLnBrk="1" fontAlgn="base" hangingPunct="1">
              <a:lnSpc>
                <a:spcPct val="124000"/>
              </a:lnSpc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Char char="»"/>
              <a:defRPr sz="2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800" kern="0" dirty="0"/>
              <a:t>The Grand Marshal (GM) is the highest elected student leader of RPI </a:t>
            </a:r>
            <a:r>
              <a:rPr lang="en-US" sz="2000" kern="0" dirty="0">
                <a:solidFill>
                  <a:schemeClr val="accent1"/>
                </a:solidFill>
              </a:rPr>
              <a:t>[wiki]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kern="0" dirty="0"/>
              <a:t>Annually since 1865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kern="0" dirty="0"/>
              <a:t>152 GMs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kern="0" dirty="0"/>
              <a:t>A full week of events</a:t>
            </a:r>
          </a:p>
          <a:p>
            <a:pPr lvl="1"/>
            <a:r>
              <a:rPr lang="en-US" sz="2800" kern="0" dirty="0"/>
              <a:t>active campaigning</a:t>
            </a:r>
          </a:p>
          <a:p>
            <a:pPr lvl="1"/>
            <a:r>
              <a:rPr lang="en-US" sz="2800" kern="0" dirty="0"/>
              <a:t>debates</a:t>
            </a:r>
          </a:p>
          <a:p>
            <a:pPr lvl="1"/>
            <a:r>
              <a:rPr lang="en-US" sz="2800" kern="0" dirty="0"/>
              <a:t>primary/general elections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567" y="1892470"/>
            <a:ext cx="3195545" cy="448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8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5993" y="1435083"/>
            <a:ext cx="6951848" cy="5254159"/>
          </a:xfrm>
        </p:spPr>
        <p:txBody>
          <a:bodyPr>
            <a:normAutofit/>
          </a:bodyPr>
          <a:lstStyle/>
          <a:p>
            <a:r>
              <a:rPr lang="en-US" dirty="0"/>
              <a:t>RPI switched to “online” voting in 2015</a:t>
            </a:r>
          </a:p>
          <a:p>
            <a:pPr lvl="1"/>
            <a:r>
              <a:rPr lang="en-US" sz="2800" dirty="0"/>
              <a:t>Google form</a:t>
            </a:r>
          </a:p>
          <a:p>
            <a:pPr lvl="1"/>
            <a:r>
              <a:rPr lang="en-US" sz="2800" dirty="0"/>
              <a:t>Long line</a:t>
            </a:r>
          </a:p>
          <a:p>
            <a:pPr lvl="1"/>
            <a:r>
              <a:rPr lang="en-US" sz="2800" dirty="0"/>
              <a:t>Only vote for top choice</a:t>
            </a:r>
          </a:p>
          <a:p>
            <a:r>
              <a:rPr lang="en-US" dirty="0"/>
              <a:t>We can build a better system</a:t>
            </a:r>
          </a:p>
          <a:p>
            <a:pPr lvl="1"/>
            <a:r>
              <a:rPr lang="en-US" sz="2800" dirty="0"/>
              <a:t>Rank the candidates? Yes</a:t>
            </a:r>
          </a:p>
          <a:p>
            <a:pPr lvl="1"/>
            <a:r>
              <a:rPr lang="en-US" sz="2800" dirty="0"/>
              <a:t>Complicated mechanism? No</a:t>
            </a:r>
          </a:p>
          <a:p>
            <a:pPr lvl="1"/>
            <a:r>
              <a:rPr lang="en-US" sz="2800" dirty="0"/>
              <a:t>Live results? Maybe</a:t>
            </a:r>
          </a:p>
          <a:p>
            <a:pPr lvl="1"/>
            <a:r>
              <a:rPr lang="en-US" sz="2800" dirty="0"/>
              <a:t>Cyber security?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5993" y="145677"/>
            <a:ext cx="9160897" cy="1131794"/>
          </a:xfrm>
        </p:spPr>
        <p:txBody>
          <a:bodyPr/>
          <a:lstStyle/>
          <a:p>
            <a:r>
              <a:rPr lang="en-US" sz="4765" dirty="0"/>
              <a:t>Online voting becomes real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209" y="1435083"/>
            <a:ext cx="3014173" cy="42582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29118" y="6352547"/>
            <a:ext cx="4525598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>
                <a:latin typeface="Arial"/>
                <a:cs typeface="Arial"/>
              </a:rPr>
              <a:t>Disclaimer: I am </a:t>
            </a:r>
            <a:r>
              <a:rPr lang="en-US" sz="1588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lang="en-US" sz="1588" dirty="0">
                <a:latin typeface="Arial"/>
                <a:cs typeface="Arial"/>
              </a:rPr>
              <a:t> advocating for online voting</a:t>
            </a:r>
          </a:p>
        </p:txBody>
      </p:sp>
    </p:spTree>
    <p:extLst>
      <p:ext uri="{BB962C8B-B14F-4D97-AF65-F5344CB8AC3E}">
        <p14:creationId xmlns:p14="http://schemas.microsoft.com/office/powerpoint/2010/main" val="20511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44" y="1613647"/>
            <a:ext cx="7641977" cy="496602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0703" y="36162"/>
            <a:ext cx="11138262" cy="1131794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Online Preference Reporting and Aggregation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79" y="1613647"/>
            <a:ext cx="2000449" cy="8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30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20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Live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1669" y="2264229"/>
            <a:ext cx="159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Include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0921"/>
            <a:ext cx="12192000" cy="563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66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 descr="https://upload.wikimedia.org/wikipedia/en/2/25/KyleBroflovsk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46" y="4085522"/>
            <a:ext cx="489562" cy="59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89" y="2506644"/>
            <a:ext cx="636077" cy="5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5" y="3279524"/>
            <a:ext cx="396047" cy="5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903548" y="2021822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705222" y="2014201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2</a:t>
            </a:r>
          </a:p>
        </p:txBody>
      </p:sp>
      <p:pic>
        <p:nvPicPr>
          <p:cNvPr id="48" name="Picture 47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89" y="2508362"/>
            <a:ext cx="396047" cy="5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788" y="3279524"/>
            <a:ext cx="636077" cy="5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s://upload.wikimedia.org/wikipedia/en/2/25/KyleBroflovsk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807" y="4048538"/>
            <a:ext cx="489562" cy="59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2500066" y="2012483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pic>
        <p:nvPicPr>
          <p:cNvPr id="52" name="Picture 8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33" y="2506644"/>
            <a:ext cx="396047" cy="5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214" y="4053810"/>
            <a:ext cx="636077" cy="5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https://upload.wikimedia.org/wikipedia/en/2/25/KyleBroflovsk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272" y="3280640"/>
            <a:ext cx="489562" cy="59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3216065" y="2010765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3</a:t>
            </a:r>
          </a:p>
        </p:txBody>
      </p:sp>
      <p:pic>
        <p:nvPicPr>
          <p:cNvPr id="56" name="Picture 8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565" y="3271224"/>
            <a:ext cx="396047" cy="5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213" y="4052092"/>
            <a:ext cx="636077" cy="5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https://upload.wikimedia.org/wikipedia/en/2/25/KyleBroflovsk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863" y="2514265"/>
            <a:ext cx="489562" cy="59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97" y="4915719"/>
            <a:ext cx="636077" cy="5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885" y="4917437"/>
            <a:ext cx="396047" cy="5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https://upload.wikimedia.org/wikipedia/en/2/25/KyleBroflovsk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023" y="4905174"/>
            <a:ext cx="489562" cy="59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Connector 61"/>
          <p:cNvCxnSpPr/>
          <p:nvPr/>
        </p:nvCxnSpPr>
        <p:spPr>
          <a:xfrm>
            <a:off x="760223" y="4772515"/>
            <a:ext cx="305161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269792" y="5477617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051374" y="5477616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772313" y="5501908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chemeClr val="accent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 rot="5400000">
                <a:off x="884964" y="2996066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84964" y="2996066"/>
                <a:ext cx="40748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 rot="5400000">
                <a:off x="1708074" y="2998317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708074" y="2998317"/>
                <a:ext cx="40748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 rot="5400000">
                <a:off x="2494842" y="2996599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494842" y="2996599"/>
                <a:ext cx="40748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 rot="5400000">
                <a:off x="3204012" y="2998317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04012" y="2998317"/>
                <a:ext cx="40748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 rot="5400000">
                <a:off x="896787" y="3767336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96787" y="3767336"/>
                <a:ext cx="4074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 rot="5400000">
                <a:off x="1719897" y="3769587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719897" y="3769587"/>
                <a:ext cx="40748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 rot="5400000">
                <a:off x="2506665" y="3767869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506665" y="3767869"/>
                <a:ext cx="40748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 rot="5400000">
                <a:off x="3215835" y="3769587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15835" y="3769587"/>
                <a:ext cx="40748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8" name="Picture 8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09" y="4154335"/>
            <a:ext cx="2181712" cy="238399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09" y="1454468"/>
            <a:ext cx="2181712" cy="23566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8905"/>
            <a:ext cx="10515600" cy="1325563"/>
          </a:xfrm>
        </p:spPr>
        <p:txBody>
          <a:bodyPr/>
          <a:lstStyle/>
          <a:p>
            <a:r>
              <a:rPr lang="en-US" dirty="0"/>
              <a:t>As an AI search/exploration problem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3" y="1454468"/>
            <a:ext cx="1515833" cy="2356677"/>
          </a:xfrm>
          <a:prstGeom prst="rect">
            <a:avLst/>
          </a:prstGeom>
        </p:spPr>
      </p:pic>
      <p:cxnSp>
        <p:nvCxnSpPr>
          <p:cNvPr id="76" name="Straight Arrow Connector 75"/>
          <p:cNvCxnSpPr>
            <a:cxnSpLocks/>
            <a:endCxn id="71" idx="1"/>
          </p:cNvCxnSpPr>
          <p:nvPr/>
        </p:nvCxnSpPr>
        <p:spPr>
          <a:xfrm flipV="1">
            <a:off x="3799140" y="2632807"/>
            <a:ext cx="1303869" cy="1397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/>
          </p:cNvCxnSpPr>
          <p:nvPr/>
        </p:nvCxnSpPr>
        <p:spPr>
          <a:xfrm>
            <a:off x="7574280" y="2386911"/>
            <a:ext cx="8731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endCxn id="88" idx="1"/>
          </p:cNvCxnSpPr>
          <p:nvPr/>
        </p:nvCxnSpPr>
        <p:spPr>
          <a:xfrm>
            <a:off x="3799140" y="4099983"/>
            <a:ext cx="1303869" cy="12463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950" y="4154336"/>
            <a:ext cx="1509990" cy="2383990"/>
          </a:xfrm>
          <a:prstGeom prst="rect">
            <a:avLst/>
          </a:prstGeom>
        </p:spPr>
      </p:pic>
      <p:cxnSp>
        <p:nvCxnSpPr>
          <p:cNvPr id="94" name="Straight Arrow Connector 93"/>
          <p:cNvCxnSpPr>
            <a:cxnSpLocks/>
          </p:cNvCxnSpPr>
          <p:nvPr/>
        </p:nvCxnSpPr>
        <p:spPr>
          <a:xfrm>
            <a:off x="7574280" y="5076771"/>
            <a:ext cx="8731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5967639" y="3057617"/>
            <a:ext cx="389542" cy="6268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39747" y="5760310"/>
            <a:ext cx="360554" cy="6442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990731" y="4875377"/>
            <a:ext cx="1225334" cy="10946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9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7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tricks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41231"/>
            <a:ext cx="2213766" cy="2400935"/>
          </a:xfrm>
        </p:spPr>
        <p:txBody>
          <a:bodyPr>
            <a:normAutofit/>
          </a:bodyPr>
          <a:lstStyle/>
          <a:p>
            <a:r>
              <a:rPr lang="en-US" dirty="0"/>
              <a:t>Caching </a:t>
            </a:r>
          </a:p>
          <a:p>
            <a:r>
              <a:rPr lang="en-US" dirty="0"/>
              <a:t>Pruning</a:t>
            </a:r>
          </a:p>
          <a:p>
            <a:r>
              <a:rPr lang="en-US" dirty="0"/>
              <a:t>Reduction</a:t>
            </a:r>
          </a:p>
          <a:p>
            <a:r>
              <a:rPr lang="en-US" dirty="0"/>
              <a:t>Sampling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952887" y="2551486"/>
            <a:ext cx="524681" cy="3225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3115586"/>
            <a:ext cx="519781" cy="48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08" y="3125787"/>
            <a:ext cx="323637" cy="48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upload.wikimedia.org/wikipedia/en/2/25/KyleBroflovsk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913" y="3115586"/>
            <a:ext cx="400054" cy="49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vignette2.wikia.nocookie.net/southpark/images/a/a7/StanMarsh.png/revision/latest?cb=2016091803333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736" y="3115586"/>
            <a:ext cx="306504" cy="48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en/6/6f/KennyMcCormic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009" y="3115586"/>
            <a:ext cx="353130" cy="48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77568" y="2159746"/>
            <a:ext cx="513937" cy="622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991506" y="2225031"/>
            <a:ext cx="524681" cy="3225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05443" y="1848322"/>
            <a:ext cx="513937" cy="622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019380" y="1902508"/>
            <a:ext cx="524681" cy="3225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227" y="1690688"/>
            <a:ext cx="323637" cy="48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cxnSpLocks/>
          </p:cNvCxnSpPr>
          <p:nvPr/>
        </p:nvCxnSpPr>
        <p:spPr>
          <a:xfrm flipV="1">
            <a:off x="4176908" y="3115586"/>
            <a:ext cx="557629" cy="150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98874" y="2708185"/>
            <a:ext cx="513937" cy="622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88920" y="2471171"/>
            <a:ext cx="513937" cy="622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V="1">
            <a:off x="5174983" y="2874009"/>
            <a:ext cx="559793" cy="2415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</p:cNvCxnSpPr>
          <p:nvPr/>
        </p:nvCxnSpPr>
        <p:spPr>
          <a:xfrm flipV="1">
            <a:off x="6142140" y="2723406"/>
            <a:ext cx="557629" cy="150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https://upload.wikimedia.org/wikipedia/en/2/25/KyleBroflovsk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33" y="2535663"/>
            <a:ext cx="400054" cy="49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4171346" y="3674481"/>
            <a:ext cx="563191" cy="2755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698874" y="3579388"/>
            <a:ext cx="481571" cy="62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pic>
        <p:nvPicPr>
          <p:cNvPr id="31" name="Picture 30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879" y="3630720"/>
            <a:ext cx="519781" cy="48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428" y="3640922"/>
            <a:ext cx="323637" cy="48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upload.wikimedia.org/wikipedia/en/2/25/KyleBroflovsk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833" y="3630720"/>
            <a:ext cx="400054" cy="49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/>
          <p:cNvCxnSpPr>
            <a:cxnSpLocks/>
          </p:cNvCxnSpPr>
          <p:nvPr/>
        </p:nvCxnSpPr>
        <p:spPr>
          <a:xfrm flipV="1">
            <a:off x="7366776" y="3429290"/>
            <a:ext cx="524681" cy="324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</p:cNvCxnSpPr>
          <p:nvPr/>
        </p:nvCxnSpPr>
        <p:spPr>
          <a:xfrm flipV="1">
            <a:off x="7364305" y="3939954"/>
            <a:ext cx="530289" cy="4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7364305" y="4141274"/>
            <a:ext cx="527152" cy="294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639" y="3195324"/>
            <a:ext cx="323637" cy="48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s://upload.wikimedia.org/wikipedia/en/2/25/KyleBroflovsk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045" y="3185122"/>
            <a:ext cx="400054" cy="49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/>
          <p:cNvCxnSpPr>
            <a:cxnSpLocks/>
          </p:cNvCxnSpPr>
          <p:nvPr/>
        </p:nvCxnSpPr>
        <p:spPr>
          <a:xfrm flipV="1">
            <a:off x="8884070" y="3425835"/>
            <a:ext cx="530289" cy="4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/>
          <p:cNvSpPr txBox="1"/>
          <p:nvPr/>
        </p:nvSpPr>
        <p:spPr>
          <a:xfrm>
            <a:off x="8886080" y="3165211"/>
            <a:ext cx="446462" cy="622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053" name="TextBox 2052"/>
          <p:cNvSpPr txBox="1"/>
          <p:nvPr/>
        </p:nvSpPr>
        <p:spPr>
          <a:xfrm>
            <a:off x="5743392" y="3226435"/>
            <a:ext cx="1755706" cy="439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 in cache</a:t>
            </a:r>
          </a:p>
        </p:txBody>
      </p:sp>
      <p:sp>
        <p:nvSpPr>
          <p:cNvPr id="2054" name="TextBox 2053"/>
          <p:cNvSpPr txBox="1"/>
          <p:nvPr/>
        </p:nvSpPr>
        <p:spPr>
          <a:xfrm>
            <a:off x="9444217" y="3217326"/>
            <a:ext cx="868182" cy="439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Prune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>
            <a:off x="5156296" y="3939954"/>
            <a:ext cx="532624" cy="10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71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051" grpId="0"/>
      <p:bldP spid="2053" grpId="0"/>
      <p:bldP spid="20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Preflib</a:t>
            </a:r>
            <a:r>
              <a:rPr lang="en-US" dirty="0"/>
              <a:t> data</a:t>
            </a:r>
          </a:p>
          <a:p>
            <a:r>
              <a:rPr lang="en-US" dirty="0"/>
              <a:t>Synthetic data</a:t>
            </a:r>
          </a:p>
          <a:p>
            <a:pPr lvl="1"/>
            <a:r>
              <a:rPr lang="en-US" sz="2800" dirty="0"/>
              <a:t>Profiles generated </a:t>
            </a:r>
            <a:r>
              <a:rPr lang="en-US" sz="2800" dirty="0" err="1"/>
              <a:t>i.i.d</a:t>
            </a:r>
            <a:r>
              <a:rPr lang="en-US" sz="2800" dirty="0"/>
              <a:t>.</a:t>
            </a:r>
          </a:p>
          <a:p>
            <a:pPr lvl="1"/>
            <a:r>
              <a:rPr lang="en-US" sz="2800" dirty="0"/>
              <a:t>Only use hard cases: at least one tie in the execution of STV</a:t>
            </a:r>
          </a:p>
        </p:txBody>
      </p:sp>
    </p:spTree>
    <p:extLst>
      <p:ext uri="{BB962C8B-B14F-4D97-AF65-F5344CB8AC3E}">
        <p14:creationId xmlns:p14="http://schemas.microsoft.com/office/powerpoint/2010/main" val="527274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helps Depth First Exploration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66" y="1299427"/>
            <a:ext cx="6392333" cy="4455262"/>
          </a:xfrm>
        </p:spPr>
      </p:pic>
      <p:sp>
        <p:nvSpPr>
          <p:cNvPr id="6" name="TextBox 5"/>
          <p:cNvSpPr txBox="1"/>
          <p:nvPr/>
        </p:nvSpPr>
        <p:spPr>
          <a:xfrm>
            <a:off x="2317748" y="5754689"/>
            <a:ext cx="58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Peak in avg. # co-winners around n=20</a:t>
            </a:r>
          </a:p>
        </p:txBody>
      </p:sp>
      <p:sp>
        <p:nvSpPr>
          <p:cNvPr id="7" name="Rectangle 6"/>
          <p:cNvSpPr/>
          <p:nvPr/>
        </p:nvSpPr>
        <p:spPr>
          <a:xfrm>
            <a:off x="5748867" y="1820333"/>
            <a:ext cx="1828800" cy="66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8111080" y="2499268"/>
            <a:ext cx="414867" cy="0"/>
          </a:xfrm>
          <a:prstGeom prst="line">
            <a:avLst/>
          </a:prstGeom>
          <a:ln w="57150">
            <a:solidFill>
              <a:srgbClr val="32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111080" y="1875354"/>
            <a:ext cx="414867" cy="0"/>
          </a:xfrm>
          <a:prstGeom prst="line">
            <a:avLst/>
          </a:prstGeom>
          <a:ln w="57150">
            <a:solidFill>
              <a:srgbClr val="0F88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55979" y="2158130"/>
            <a:ext cx="2015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with 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41853" y="1558610"/>
            <a:ext cx="1746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 caching</a:t>
            </a:r>
          </a:p>
        </p:txBody>
      </p:sp>
    </p:spTree>
    <p:extLst>
      <p:ext uri="{BB962C8B-B14F-4D97-AF65-F5344CB8AC3E}">
        <p14:creationId xmlns:p14="http://schemas.microsoft.com/office/powerpoint/2010/main" val="263246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028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Early discovery: # co-winners / # states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08481" y="3280702"/>
            <a:ext cx="1721950" cy="2223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7550372" y="1968714"/>
            <a:ext cx="414867" cy="0"/>
          </a:xfrm>
          <a:prstGeom prst="line">
            <a:avLst/>
          </a:prstGeom>
          <a:ln w="57150">
            <a:solidFill>
              <a:srgbClr val="299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71198" y="1716603"/>
            <a:ext cx="20689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pruning, caching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466699" y="3655924"/>
                <a:ext cx="26500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=30,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699" y="3655924"/>
                <a:ext cx="265002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550372" y="4289563"/>
                <a:ext cx="31375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Avg. co-winners: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7.4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372" y="4289563"/>
                <a:ext cx="3137526" cy="523220"/>
              </a:xfrm>
              <a:prstGeom prst="rect">
                <a:avLst/>
              </a:prstGeom>
              <a:blipFill>
                <a:blip r:embed="rId4"/>
                <a:stretch>
                  <a:fillRect l="-408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1596130"/>
            <a:ext cx="7017680" cy="44889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38725" y="3952875"/>
            <a:ext cx="2255479" cy="1042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7550372" y="2464014"/>
            <a:ext cx="414867" cy="0"/>
          </a:xfrm>
          <a:prstGeom prst="line">
            <a:avLst/>
          </a:prstGeom>
          <a:ln w="57150">
            <a:solidFill>
              <a:srgbClr val="2F2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971198" y="2220826"/>
            <a:ext cx="7425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plain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30437" y="2609629"/>
            <a:ext cx="211668" cy="194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16200000">
            <a:off x="-673054" y="3311854"/>
            <a:ext cx="308638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proportion of co-winners</a:t>
            </a:r>
          </a:p>
        </p:txBody>
      </p:sp>
    </p:spTree>
    <p:extLst>
      <p:ext uri="{BB962C8B-B14F-4D97-AF65-F5344CB8AC3E}">
        <p14:creationId xmlns:p14="http://schemas.microsoft.com/office/powerpoint/2010/main" val="13816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more intelligently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70581"/>
          </a:xfrm>
        </p:spPr>
        <p:txBody>
          <a:bodyPr>
            <a:normAutofit/>
          </a:bodyPr>
          <a:lstStyle/>
          <a:p>
            <a:r>
              <a:rPr lang="en-US" dirty="0"/>
              <a:t>Prioritize states that lead to a new winner</a:t>
            </a:r>
          </a:p>
          <a:p>
            <a:r>
              <a:rPr lang="en-US" dirty="0"/>
              <a:t>Priority function:</a:t>
            </a:r>
          </a:p>
          <a:p>
            <a:pPr lvl="1"/>
            <a:r>
              <a:rPr lang="en-US" sz="2800" dirty="0"/>
              <a:t>To aid early discovery</a:t>
            </a:r>
          </a:p>
          <a:p>
            <a:pPr lvl="1"/>
            <a:r>
              <a:rPr lang="en-US" sz="2800" dirty="0"/>
              <a:t>Reduce # nodes expanded</a:t>
            </a:r>
          </a:p>
          <a:p>
            <a:r>
              <a:rPr lang="en-US" dirty="0"/>
              <a:t>Idea for priority function</a:t>
            </a:r>
          </a:p>
          <a:p>
            <a:pPr lvl="1"/>
            <a:r>
              <a:rPr lang="en-US" sz="2800" dirty="0"/>
              <a:t>If we had better knowledge of co-winners in each state</a:t>
            </a:r>
          </a:p>
          <a:p>
            <a:pPr lvl="1"/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627120" y="5915353"/>
            <a:ext cx="4668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estimated by machine learning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 flipH="1">
            <a:off x="7904480" y="5445760"/>
            <a:ext cx="914400" cy="4695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403600" y="5425440"/>
            <a:ext cx="690880" cy="4899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54556" y="4902220"/>
                <a:ext cx="100828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#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𝑤𝑖𝑛𝑛𝑒𝑟𝑠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𝑑𝑒𝑝𝑡h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𝑤𝑖𝑛𝑛𝑒𝑟𝑠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𝑑𝑒𝑝𝑡h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56" y="4902220"/>
                <a:ext cx="1008288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12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Transferable vote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candidates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rounds</a:t>
                </a:r>
              </a:p>
              <a:p>
                <a:r>
                  <a:rPr lang="en-US" dirty="0"/>
                  <a:t>At each round: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800" dirty="0"/>
                  <a:t> Eliminate a candidate with lowest plurality score</a:t>
                </a:r>
              </a:p>
              <a:p>
                <a:r>
                  <a:rPr lang="en-US" dirty="0"/>
                  <a:t>Last remaining candidate is the winner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42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STV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421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Features</a:t>
            </a:r>
          </a:p>
          <a:p>
            <a:pPr lvl="1"/>
            <a:r>
              <a:rPr lang="en-US" sz="2800" dirty="0"/>
              <a:t>Weighted Majority graph</a:t>
            </a:r>
          </a:p>
          <a:p>
            <a:pPr lvl="1"/>
            <a:r>
              <a:rPr lang="en-US" sz="2800" dirty="0"/>
              <a:t>Positional matrix</a:t>
            </a:r>
          </a:p>
          <a:p>
            <a:pPr lvl="1"/>
            <a:r>
              <a:rPr lang="en-US" sz="2800" dirty="0" err="1"/>
              <a:t>Borda</a:t>
            </a:r>
            <a:r>
              <a:rPr lang="en-US" sz="2800" dirty="0"/>
              <a:t>, Copeland, Maximin score</a:t>
            </a:r>
          </a:p>
          <a:p>
            <a:pPr lvl="1"/>
            <a:r>
              <a:rPr lang="en-US" sz="2800" dirty="0"/>
              <a:t>LP relaxation</a:t>
            </a:r>
          </a:p>
          <a:p>
            <a:endParaRPr lang="en-US" dirty="0"/>
          </a:p>
          <a:p>
            <a:r>
              <a:rPr lang="en-US" dirty="0"/>
              <a:t>Learning algorithms tried:</a:t>
            </a:r>
          </a:p>
          <a:p>
            <a:pPr lvl="1"/>
            <a:r>
              <a:rPr lang="en-US" sz="2800" dirty="0"/>
              <a:t>Neural networks</a:t>
            </a:r>
          </a:p>
          <a:p>
            <a:pPr lvl="1"/>
            <a:r>
              <a:rPr lang="en-US" sz="2800" dirty="0"/>
              <a:t>Logistic</a:t>
            </a:r>
          </a:p>
          <a:p>
            <a:pPr lvl="1"/>
            <a:r>
              <a:rPr lang="en-US" sz="2800" dirty="0"/>
              <a:t>SVM – linear, </a:t>
            </a:r>
            <a:r>
              <a:rPr lang="en-US" sz="2800" dirty="0" err="1"/>
              <a:t>rbf</a:t>
            </a:r>
            <a:endParaRPr lang="en-US" sz="2800" dirty="0"/>
          </a:p>
          <a:p>
            <a:pPr lvl="1"/>
            <a:r>
              <a:rPr lang="en-US" sz="2800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71054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549" y="1166812"/>
            <a:ext cx="8051042" cy="5434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5939" cy="1325563"/>
          </a:xfrm>
        </p:spPr>
        <p:txBody>
          <a:bodyPr/>
          <a:lstStyle/>
          <a:p>
            <a:r>
              <a:rPr lang="en-US" dirty="0"/>
              <a:t>Machine learning for early discovery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419" y="3009900"/>
                <a:ext cx="3255424" cy="18731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=20,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Ground truth -48%</a:t>
                </a:r>
              </a:p>
              <a:p>
                <a:pPr marL="0" indent="0">
                  <a:buNone/>
                </a:pPr>
                <a:r>
                  <a:rPr lang="en-US" dirty="0"/>
                  <a:t>NN -35%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419" y="3009900"/>
                <a:ext cx="3255424" cy="1873185"/>
              </a:xfrm>
              <a:blipFill>
                <a:blip r:embed="rId4"/>
                <a:stretch>
                  <a:fillRect l="-3745" t="-5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685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445"/>
            <a:ext cx="10515600" cy="1325563"/>
          </a:xfrm>
        </p:spPr>
        <p:txBody>
          <a:bodyPr/>
          <a:lstStyle/>
          <a:p>
            <a:r>
              <a:rPr lang="en-US" dirty="0"/>
              <a:t>Summary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4396"/>
            <a:ext cx="10515600" cy="5075924"/>
          </a:xfrm>
        </p:spPr>
        <p:txBody>
          <a:bodyPr>
            <a:noAutofit/>
          </a:bodyPr>
          <a:lstStyle/>
          <a:p>
            <a:r>
              <a:rPr lang="en-US" sz="2400" dirty="0"/>
              <a:t>Winner determination problem revisited</a:t>
            </a:r>
          </a:p>
          <a:p>
            <a:pPr lvl="1"/>
            <a:r>
              <a:rPr lang="en-US" dirty="0"/>
              <a:t>STV, ranked pairs, Coombs, Baldwin…</a:t>
            </a:r>
          </a:p>
          <a:p>
            <a:r>
              <a:rPr lang="en-US" sz="2400" dirty="0"/>
              <a:t>Standard AI algorithms may work</a:t>
            </a:r>
          </a:p>
          <a:p>
            <a:r>
              <a:rPr lang="en-US" sz="2400" dirty="0"/>
              <a:t>Machine learning can help</a:t>
            </a:r>
          </a:p>
          <a:p>
            <a:pPr lvl="1"/>
            <a:r>
              <a:rPr lang="en-US" dirty="0"/>
              <a:t>Deep learning</a:t>
            </a:r>
          </a:p>
          <a:p>
            <a:pPr lvl="1"/>
            <a:r>
              <a:rPr lang="en-US" dirty="0"/>
              <a:t>Reinforcement learning</a:t>
            </a:r>
          </a:p>
          <a:p>
            <a:r>
              <a:rPr lang="en-US" sz="2400" dirty="0"/>
              <a:t>New frontier: Machine learning for COMSOC</a:t>
            </a:r>
          </a:p>
          <a:p>
            <a:pPr lvl="1"/>
            <a:r>
              <a:rPr lang="en-US" dirty="0"/>
              <a:t>Other multi-round rules</a:t>
            </a:r>
          </a:p>
          <a:p>
            <a:pPr lvl="1"/>
            <a:r>
              <a:rPr lang="en-US" dirty="0"/>
              <a:t>Other classical COMSOC problems: </a:t>
            </a:r>
            <a:r>
              <a:rPr lang="en-US" dirty="0" err="1"/>
              <a:t>Kemeny</a:t>
            </a:r>
            <a:r>
              <a:rPr lang="en-US" dirty="0"/>
              <a:t>, multi-winner rules, manipulation, bribery, margin of victory, possible/necessary winners</a:t>
            </a:r>
          </a:p>
          <a:p>
            <a:pPr lvl="1"/>
            <a:r>
              <a:rPr lang="en-US" dirty="0"/>
              <a:t>Measuring and visualizing consensus: voting blocs</a:t>
            </a:r>
          </a:p>
          <a:p>
            <a:pPr lvl="1"/>
            <a:r>
              <a:rPr lang="en-US" dirty="0"/>
              <a:t>Designing new rules </a:t>
            </a:r>
            <a:r>
              <a:rPr lang="en-US" sz="2000" dirty="0">
                <a:solidFill>
                  <a:schemeClr val="accent1"/>
                </a:solidFill>
              </a:rPr>
              <a:t>[Xia ‘13 AAMAS]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685" y="1911405"/>
            <a:ext cx="4610459" cy="248323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077200" y="5836234"/>
            <a:ext cx="3524222" cy="102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4534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200" y="2549525"/>
            <a:ext cx="407924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00655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051" y="2035613"/>
            <a:ext cx="6781809" cy="4747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early discovery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419" y="2516956"/>
                <a:ext cx="4621567" cy="3688581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=20,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Ground truth -42%</a:t>
                </a:r>
              </a:p>
              <a:p>
                <a:pPr marL="0" indent="0">
                  <a:buNone/>
                </a:pPr>
                <a:r>
                  <a:rPr lang="en-US" dirty="0"/>
                  <a:t>Best ML - 21%</a:t>
                </a:r>
              </a:p>
              <a:p>
                <a:pPr marL="0" indent="0">
                  <a:buNone/>
                </a:pPr>
                <a:r>
                  <a:rPr lang="en-US" dirty="0"/>
                  <a:t>(so far…)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419" y="2516956"/>
                <a:ext cx="4621567" cy="3688581"/>
              </a:xfrm>
              <a:blipFill>
                <a:blip r:embed="rId4"/>
                <a:stretch>
                  <a:fillRect l="-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/>
          <p:cNvSpPr/>
          <p:nvPr/>
        </p:nvSpPr>
        <p:spPr>
          <a:xfrm rot="2578572">
            <a:off x="6296616" y="3349053"/>
            <a:ext cx="365760" cy="325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/>
          <p:cNvSpPr/>
          <p:nvPr/>
        </p:nvSpPr>
        <p:spPr>
          <a:xfrm rot="3984256">
            <a:off x="7135939" y="2858274"/>
            <a:ext cx="365760" cy="325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5679590" y="3693246"/>
            <a:ext cx="1706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 flipH="1">
            <a:off x="5679590" y="3303250"/>
            <a:ext cx="37359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33254" y="1444072"/>
                <a:ext cx="975215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i="1" dirty="0">
                    <a:latin typeface="Cambria Math" panose="02040503050406030204" pitchFamily="18" charset="0"/>
                  </a:rPr>
                  <a:t>Appx. STV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𝑤𝑖𝑛𝑛𝑒𝑟𝑠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𝑑𝑒𝑝𝑡h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𝑤𝑖𝑛𝑛𝑒𝑟𝑠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𝑑𝑒𝑝𝑡h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54" y="1444072"/>
                <a:ext cx="9752157" cy="954107"/>
              </a:xfrm>
              <a:prstGeom prst="rect">
                <a:avLst/>
              </a:prstGeom>
              <a:blipFill>
                <a:blip r:embed="rId5"/>
                <a:stretch>
                  <a:fillRect l="-1250" t="-7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12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Voting: Single winner rules</a:t>
            </a:r>
          </a:p>
        </p:txBody>
      </p:sp>
      <p:pic>
        <p:nvPicPr>
          <p:cNvPr id="1028" name="Picture 4" descr="https://upload.wikimedia.org/wikipedia/en/2/25/KyleBroflovsk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667" y="1783511"/>
            <a:ext cx="489562" cy="59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003" y="1786202"/>
            <a:ext cx="636077" cy="5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00" y="1784784"/>
            <a:ext cx="396047" cy="5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1834826"/>
            <a:ext cx="17745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Candidates: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2832735"/>
            <a:ext cx="10295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Votes: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444703" y="4213860"/>
            <a:ext cx="59478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35572" y="3630930"/>
            <a:ext cx="1661160" cy="11658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Voting Rule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043123" y="4206240"/>
            <a:ext cx="59478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14754" y="5056289"/>
            <a:ext cx="206979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/>
              <a:t>Single Winner</a:t>
            </a:r>
          </a:p>
          <a:p>
            <a:pPr algn="ctr"/>
            <a:r>
              <a:rPr lang="en-US" sz="2600" dirty="0"/>
              <a:t>(by Plurality)</a:t>
            </a:r>
          </a:p>
        </p:txBody>
      </p:sp>
      <p:pic>
        <p:nvPicPr>
          <p:cNvPr id="41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638" y="3922324"/>
            <a:ext cx="636077" cy="5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s://upload.wikimedia.org/wikipedia/en/2/25/KyleBroflovsk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63" y="4705798"/>
            <a:ext cx="489562" cy="59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806" y="3126920"/>
            <a:ext cx="636077" cy="5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232" y="3899800"/>
            <a:ext cx="396047" cy="5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2519765" y="2642098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21439" y="2634477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2</a:t>
            </a:r>
          </a:p>
        </p:txBody>
      </p:sp>
      <p:pic>
        <p:nvPicPr>
          <p:cNvPr id="46" name="Picture 45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906" y="3128638"/>
            <a:ext cx="396047" cy="5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005" y="3899800"/>
            <a:ext cx="636077" cy="5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s://upload.wikimedia.org/wikipedia/en/2/25/KyleBroflovsk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024" y="4668814"/>
            <a:ext cx="489562" cy="59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4116283" y="2632759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pic>
        <p:nvPicPr>
          <p:cNvPr id="50" name="Picture 8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750" y="3126920"/>
            <a:ext cx="396047" cy="5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431" y="4674086"/>
            <a:ext cx="636077" cy="5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https://upload.wikimedia.org/wikipedia/en/2/25/KyleBroflovsk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89" y="3900916"/>
            <a:ext cx="489562" cy="59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4832282" y="2631041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3</a:t>
            </a:r>
          </a:p>
        </p:txBody>
      </p:sp>
      <p:pic>
        <p:nvPicPr>
          <p:cNvPr id="54" name="Picture 8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82" y="3891500"/>
            <a:ext cx="396047" cy="5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430" y="4672368"/>
            <a:ext cx="636077" cy="5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https://upload.wikimedia.org/wikipedia/en/2/25/KyleBroflovsk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080" y="3134541"/>
            <a:ext cx="489562" cy="59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 rot="5400000">
                <a:off x="2501181" y="3616342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501181" y="3616342"/>
                <a:ext cx="4074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 rot="5400000">
                <a:off x="3324291" y="3618593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324291" y="3618593"/>
                <a:ext cx="40748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 rot="5400000">
                <a:off x="4111059" y="3616875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111059" y="3616875"/>
                <a:ext cx="40748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5400000">
                <a:off x="4820229" y="3618593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820229" y="3618593"/>
                <a:ext cx="40748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 rot="5400000">
                <a:off x="2513004" y="4387612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513004" y="4387612"/>
                <a:ext cx="40748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 rot="5400000">
                <a:off x="3336114" y="4389863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336114" y="4389863"/>
                <a:ext cx="4074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 rot="5400000">
                <a:off x="4122882" y="4388145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122882" y="4388145"/>
                <a:ext cx="40748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 rot="5400000">
                <a:off x="4832052" y="4389863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832052" y="4389863"/>
                <a:ext cx="40748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123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ILP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67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algorithms for common voting rules.</a:t>
            </a:r>
          </a:p>
          <a:p>
            <a:pPr lvl="1"/>
            <a:r>
              <a:rPr lang="en-US" sz="2800" dirty="0"/>
              <a:t>Baldwin’s, </a:t>
            </a:r>
            <a:r>
              <a:rPr lang="en-US" sz="2800" dirty="0" err="1"/>
              <a:t>Coomb’s</a:t>
            </a:r>
            <a:r>
              <a:rPr lang="en-US" sz="2800" dirty="0"/>
              <a:t>, </a:t>
            </a:r>
            <a:r>
              <a:rPr lang="en-US" sz="2800" dirty="0" err="1"/>
              <a:t>Kemeny</a:t>
            </a:r>
            <a:endParaRPr lang="en-US" sz="2800" dirty="0"/>
          </a:p>
          <a:p>
            <a:r>
              <a:rPr lang="en-US" dirty="0"/>
              <a:t>Natural </a:t>
            </a:r>
            <a:r>
              <a:rPr lang="en-US" dirty="0" err="1"/>
              <a:t>formuations</a:t>
            </a:r>
            <a:r>
              <a:rPr lang="en-US" dirty="0"/>
              <a:t> as AI search/exploration</a:t>
            </a:r>
          </a:p>
          <a:p>
            <a:r>
              <a:rPr lang="en-US" dirty="0"/>
              <a:t>Reinforcement learning, Machine learning to:</a:t>
            </a:r>
          </a:p>
          <a:p>
            <a:pPr lvl="1"/>
            <a:r>
              <a:rPr lang="en-US" sz="2800" dirty="0"/>
              <a:t>guide heuristics for AI exploration</a:t>
            </a:r>
          </a:p>
          <a:p>
            <a:pPr lvl="1"/>
            <a:r>
              <a:rPr lang="en-US" sz="2800" dirty="0"/>
              <a:t>mechanism design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71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Previous work for </a:t>
            </a:r>
            <a:r>
              <a:rPr lang="en-US" dirty="0" err="1"/>
              <a:t>Kemeny</a:t>
            </a:r>
            <a:endParaRPr lang="en-US" dirty="0"/>
          </a:p>
          <a:p>
            <a:pPr lvl="1"/>
            <a:r>
              <a:rPr lang="en-US" dirty="0"/>
              <a:t>Structurally hard even without tie breaking</a:t>
            </a:r>
          </a:p>
          <a:p>
            <a:endParaRPr lang="en-US" dirty="0"/>
          </a:p>
          <a:p>
            <a:r>
              <a:rPr lang="en-US" dirty="0"/>
              <a:t>New frontier</a:t>
            </a:r>
          </a:p>
          <a:p>
            <a:pPr lvl="1"/>
            <a:r>
              <a:rPr lang="en-US" dirty="0"/>
              <a:t>Natural question, not addressed. </a:t>
            </a:r>
          </a:p>
          <a:p>
            <a:pPr lvl="1"/>
            <a:endParaRPr lang="en-US" dirty="0"/>
          </a:p>
          <a:p>
            <a:r>
              <a:rPr lang="en-US" dirty="0"/>
              <a:t>Big picture: Can ML help Soc. Choice.</a:t>
            </a:r>
          </a:p>
          <a:p>
            <a:r>
              <a:rPr lang="en-US" dirty="0"/>
              <a:t>Deep learning to design auction rules</a:t>
            </a:r>
          </a:p>
          <a:p>
            <a:pPr lvl="1"/>
            <a:r>
              <a:rPr lang="en-US" dirty="0"/>
              <a:t>ML to help design</a:t>
            </a:r>
          </a:p>
          <a:p>
            <a:r>
              <a:rPr lang="en-US" dirty="0"/>
              <a:t>ML guided heuristic design</a:t>
            </a:r>
          </a:p>
          <a:p>
            <a:endParaRPr lang="en-US" dirty="0"/>
          </a:p>
          <a:p>
            <a:r>
              <a:rPr lang="en-US" dirty="0"/>
              <a:t>What about other problems?</a:t>
            </a:r>
          </a:p>
          <a:p>
            <a:pPr lvl="1"/>
            <a:r>
              <a:rPr lang="en-US" dirty="0"/>
              <a:t>Manipulation</a:t>
            </a:r>
          </a:p>
          <a:p>
            <a:pPr lvl="1"/>
            <a:r>
              <a:rPr lang="en-US" dirty="0" err="1"/>
              <a:t>Kemeny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999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Single Transferable Vote: Multi-round voting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5473415" y="2190415"/>
            <a:ext cx="0" cy="37059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 descr="https://upload.wikimedia.org/wikipedia/en/2/25/KyleBroflovsk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393" y="3291931"/>
            <a:ext cx="489562" cy="59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288" y="4971374"/>
            <a:ext cx="636077" cy="5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576" y="4973092"/>
            <a:ext cx="396047" cy="5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Connector 55"/>
          <p:cNvCxnSpPr/>
          <p:nvPr/>
        </p:nvCxnSpPr>
        <p:spPr>
          <a:xfrm>
            <a:off x="5890681" y="4821151"/>
            <a:ext cx="305161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889628" y="5568108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71210" y="5568107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chemeClr val="accent1"/>
                </a:solidFill>
              </a:rPr>
              <a:t>6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9967068" y="2190415"/>
            <a:ext cx="0" cy="37059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444" y="3277752"/>
            <a:ext cx="636077" cy="5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714" y="3286052"/>
            <a:ext cx="396047" cy="5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10685360" y="3885547"/>
            <a:ext cx="12987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Winner!</a:t>
            </a:r>
          </a:p>
        </p:txBody>
      </p:sp>
      <p:pic>
        <p:nvPicPr>
          <p:cNvPr id="4" name="Picture 4" descr="https://upload.wikimedia.org/wikipedia/en/2/25/KyleBroflovsk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596" y="4161722"/>
            <a:ext cx="489562" cy="59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339" y="2582844"/>
            <a:ext cx="636077" cy="5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765" y="3355724"/>
            <a:ext cx="396047" cy="5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77298" y="2098022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78972" y="2090401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2</a:t>
            </a:r>
          </a:p>
        </p:txBody>
      </p:sp>
      <p:pic>
        <p:nvPicPr>
          <p:cNvPr id="9" name="Picture 8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39" y="2584562"/>
            <a:ext cx="396047" cy="5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38" y="3355724"/>
            <a:ext cx="636077" cy="5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upload.wikimedia.org/wikipedia/en/2/25/KyleBroflovsk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557" y="4124738"/>
            <a:ext cx="489562" cy="59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373816" y="2088683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pic>
        <p:nvPicPr>
          <p:cNvPr id="13" name="Picture 8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283" y="2582844"/>
            <a:ext cx="396047" cy="5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964" y="4130010"/>
            <a:ext cx="636077" cy="5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upload.wikimedia.org/wikipedia/en/2/25/KyleBroflovsk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22" y="3356840"/>
            <a:ext cx="489562" cy="59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089815" y="2086965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3</a:t>
            </a:r>
          </a:p>
        </p:txBody>
      </p:sp>
      <p:pic>
        <p:nvPicPr>
          <p:cNvPr id="17" name="Picture 8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15" y="3347424"/>
            <a:ext cx="396047" cy="5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963" y="4128292"/>
            <a:ext cx="636077" cy="5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upload.wikimedia.org/wikipedia/en/2/25/KyleBroflovsk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613" y="2590465"/>
            <a:ext cx="489562" cy="59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347" y="4991919"/>
            <a:ext cx="636077" cy="5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35" y="4993637"/>
            <a:ext cx="396047" cy="5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upload.wikimedia.org/wikipedia/en/2/25/KyleBroflovsk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773" y="4981374"/>
            <a:ext cx="489562" cy="59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/>
        </p:nvCxnSpPr>
        <p:spPr>
          <a:xfrm>
            <a:off x="1633973" y="4848715"/>
            <a:ext cx="305161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143542" y="5553817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25124" y="5553816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46063" y="5578108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chemeClr val="accent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5400000">
                <a:off x="1758714" y="3072266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758714" y="3072266"/>
                <a:ext cx="4074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 rot="5400000">
                <a:off x="2581824" y="3074517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581824" y="3074517"/>
                <a:ext cx="40748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 rot="5400000">
                <a:off x="3368592" y="3072799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368592" y="3072799"/>
                <a:ext cx="40748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 rot="5400000">
                <a:off x="4077762" y="3074517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077762" y="3074517"/>
                <a:ext cx="40748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 rot="5400000">
                <a:off x="1770537" y="3843536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770537" y="3843536"/>
                <a:ext cx="40748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 rot="5400000">
                <a:off x="2593647" y="3845787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593647" y="3845787"/>
                <a:ext cx="4074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 rot="5400000">
                <a:off x="3380415" y="3844069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380415" y="3844069"/>
                <a:ext cx="40748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 rot="5400000">
                <a:off x="4089585" y="3845787"/>
                <a:ext cx="407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089585" y="3845787"/>
                <a:ext cx="40748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231156" y="2066514"/>
            <a:ext cx="1229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votes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33738" y="4971374"/>
            <a:ext cx="1379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plurality</a:t>
            </a:r>
          </a:p>
          <a:p>
            <a:pPr algn="ctr"/>
            <a:r>
              <a:rPr lang="en-US" sz="2800" dirty="0"/>
              <a:t>score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685590" y="3666478"/>
            <a:ext cx="4545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8942298" y="3644845"/>
            <a:ext cx="4545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698" y="2588016"/>
            <a:ext cx="636077" cy="5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24" y="3360896"/>
            <a:ext cx="396047" cy="5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5995657" y="2103194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4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797331" y="2095573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2</a:t>
            </a:r>
          </a:p>
        </p:txBody>
      </p:sp>
      <p:pic>
        <p:nvPicPr>
          <p:cNvPr id="86" name="Picture 85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798" y="2589734"/>
            <a:ext cx="396047" cy="5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897" y="3360896"/>
            <a:ext cx="636077" cy="5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7592175" y="2093855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pic>
        <p:nvPicPr>
          <p:cNvPr id="91" name="Picture 8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642" y="2588016"/>
            <a:ext cx="396047" cy="5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323" y="4135182"/>
            <a:ext cx="636077" cy="5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8308174" y="2092137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3</a:t>
            </a:r>
          </a:p>
        </p:txBody>
      </p:sp>
      <p:pic>
        <p:nvPicPr>
          <p:cNvPr id="95" name="Picture 8" descr="http://vignette3.wikia.nocookie.net/southpark/images/9/9e/Wendyy.png/revision/latest?cb=201604021157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674" y="3352596"/>
            <a:ext cx="396047" cy="5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6" descr="https://upload.wikimedia.org/wikipedia/en/7/77/EricCartm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322" y="4133464"/>
            <a:ext cx="636077" cy="58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68155" y="4932201"/>
            <a:ext cx="1240505" cy="1059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8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62" grpId="0"/>
      <p:bldP spid="84" grpId="0"/>
      <p:bldP spid="85" grpId="0"/>
      <p:bldP spid="90" grpId="0"/>
      <p:bldP spid="94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6762"/>
            <a:ext cx="10515600" cy="1325563"/>
          </a:xfrm>
        </p:spPr>
        <p:txBody>
          <a:bodyPr/>
          <a:lstStyle/>
          <a:p>
            <a:r>
              <a:rPr lang="en-US" dirty="0"/>
              <a:t>How should ties be broken?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5776" y="6073940"/>
            <a:ext cx="10515600" cy="5073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Parallel-Universe-Tiebreaking (PUT) – STV </a:t>
            </a:r>
            <a:r>
              <a:rPr lang="en-US" sz="2000" dirty="0">
                <a:solidFill>
                  <a:schemeClr val="accent1"/>
                </a:solidFill>
              </a:rPr>
              <a:t>[Conitzer et al. 2009]</a:t>
            </a:r>
          </a:p>
          <a:p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681" y="3700958"/>
            <a:ext cx="2181712" cy="238399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681" y="1001091"/>
            <a:ext cx="2181712" cy="2356677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565" y="1001091"/>
            <a:ext cx="1515833" cy="2356677"/>
          </a:xfrm>
          <a:prstGeom prst="rect">
            <a:avLst/>
          </a:prstGeom>
        </p:spPr>
      </p:pic>
      <p:cxnSp>
        <p:nvCxnSpPr>
          <p:cNvPr id="138" name="Straight Arrow Connector 137"/>
          <p:cNvCxnSpPr>
            <a:cxnSpLocks/>
          </p:cNvCxnSpPr>
          <p:nvPr/>
        </p:nvCxnSpPr>
        <p:spPr>
          <a:xfrm flipV="1">
            <a:off x="4181812" y="1894950"/>
            <a:ext cx="1303869" cy="1397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cxnSpLocks/>
          </p:cNvCxnSpPr>
          <p:nvPr/>
        </p:nvCxnSpPr>
        <p:spPr>
          <a:xfrm>
            <a:off x="7956952" y="1933534"/>
            <a:ext cx="8731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cxnSpLocks/>
          </p:cNvCxnSpPr>
          <p:nvPr/>
        </p:nvCxnSpPr>
        <p:spPr>
          <a:xfrm>
            <a:off x="4181812" y="3362126"/>
            <a:ext cx="1303869" cy="12463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622" y="3700959"/>
            <a:ext cx="1509990" cy="2383990"/>
          </a:xfrm>
          <a:prstGeom prst="rect">
            <a:avLst/>
          </a:prstGeom>
        </p:spPr>
      </p:pic>
      <p:cxnSp>
        <p:nvCxnSpPr>
          <p:cNvPr id="142" name="Straight Arrow Connector 141"/>
          <p:cNvCxnSpPr>
            <a:cxnSpLocks/>
          </p:cNvCxnSpPr>
          <p:nvPr/>
        </p:nvCxnSpPr>
        <p:spPr>
          <a:xfrm>
            <a:off x="7956952" y="4623394"/>
            <a:ext cx="8731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1093049" y="1585041"/>
            <a:ext cx="3053251" cy="3983586"/>
            <a:chOff x="1632339" y="2086965"/>
            <a:chExt cx="3053251" cy="3983586"/>
          </a:xfrm>
        </p:grpSpPr>
        <p:pic>
          <p:nvPicPr>
            <p:cNvPr id="40" name="Picture 4" descr="https://upload.wikimedia.org/wikipedia/en/2/25/KyleBroflovski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5596" y="4161722"/>
              <a:ext cx="489562" cy="593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https://upload.wikimedia.org/wikipedia/en/7/77/EricCartma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339" y="2582844"/>
              <a:ext cx="636077" cy="583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8" descr="http://vignette3.wikia.nocookie.net/southpark/images/9/9e/Wendyy.png/revision/latest?cb=2016040211572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5765" y="3355724"/>
              <a:ext cx="396047" cy="58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1777298" y="2098022"/>
              <a:ext cx="35298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b="1" dirty="0"/>
                <a:t>4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578972" y="2090401"/>
              <a:ext cx="35298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b="1" dirty="0"/>
                <a:t>2</a:t>
              </a:r>
            </a:p>
          </p:txBody>
        </p:sp>
        <p:pic>
          <p:nvPicPr>
            <p:cNvPr id="45" name="Picture 44" descr="http://vignette3.wikia.nocookie.net/southpark/images/9/9e/Wendyy.png/revision/latest?cb=2016040211572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7439" y="2584562"/>
              <a:ext cx="396047" cy="58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6" descr="https://upload.wikimedia.org/wikipedia/en/7/77/EricCartma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5538" y="3355724"/>
              <a:ext cx="636077" cy="583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https://upload.wikimedia.org/wikipedia/en/2/25/KyleBroflovski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8557" y="4124738"/>
              <a:ext cx="489562" cy="593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3373816" y="2088683"/>
              <a:ext cx="35298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b="1" dirty="0"/>
                <a:t>1</a:t>
              </a:r>
            </a:p>
          </p:txBody>
        </p:sp>
        <p:pic>
          <p:nvPicPr>
            <p:cNvPr id="49" name="Picture 8" descr="http://vignette3.wikia.nocookie.net/southpark/images/9/9e/Wendyy.png/revision/latest?cb=2016040211572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283" y="2582844"/>
              <a:ext cx="396047" cy="58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 descr="https://upload.wikimedia.org/wikipedia/en/7/77/EricCartma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7964" y="4130010"/>
              <a:ext cx="636077" cy="583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https://upload.wikimedia.org/wikipedia/en/2/25/KyleBroflovski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022" y="3356840"/>
              <a:ext cx="489562" cy="593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4089815" y="2086965"/>
              <a:ext cx="35298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b="1" dirty="0"/>
                <a:t>3</a:t>
              </a:r>
            </a:p>
          </p:txBody>
        </p:sp>
        <p:pic>
          <p:nvPicPr>
            <p:cNvPr id="53" name="Picture 8" descr="http://vignette3.wikia.nocookie.net/southpark/images/9/9e/Wendyy.png/revision/latest?cb=2016040211572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315" y="3347424"/>
              <a:ext cx="396047" cy="58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6" descr="https://upload.wikimedia.org/wikipedia/en/7/77/EricCartma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3963" y="4128292"/>
              <a:ext cx="636077" cy="583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4" descr="https://upload.wikimedia.org/wikipedia/en/2/25/KyleBroflovski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2613" y="2590465"/>
              <a:ext cx="489562" cy="593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6" descr="https://upload.wikimedia.org/wikipedia/en/7/77/EricCartma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6347" y="4991919"/>
              <a:ext cx="636077" cy="583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http://vignette3.wikia.nocookie.net/southpark/images/9/9e/Wendyy.png/revision/latest?cb=2016040211572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635" y="4993637"/>
              <a:ext cx="396047" cy="58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" descr="https://upload.wikimedia.org/wikipedia/en/2/25/KyleBroflovski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7773" y="4981374"/>
              <a:ext cx="489562" cy="593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9" name="Straight Connector 58"/>
            <p:cNvCxnSpPr/>
            <p:nvPr/>
          </p:nvCxnSpPr>
          <p:spPr>
            <a:xfrm>
              <a:off x="1633973" y="4848715"/>
              <a:ext cx="305161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143542" y="5553817"/>
              <a:ext cx="35298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925124" y="5553816"/>
              <a:ext cx="35298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>
                  <a:solidFill>
                    <a:schemeClr val="accent1"/>
                  </a:solidFill>
                </a:rPr>
                <a:t>3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646063" y="5578108"/>
              <a:ext cx="35298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>
                  <a:solidFill>
                    <a:schemeClr val="accent1"/>
                  </a:solidFill>
                </a:rPr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 rot="5400000">
                  <a:off x="1758714" y="3072266"/>
                  <a:ext cx="4074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≻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758714" y="3072266"/>
                  <a:ext cx="40748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 rot="5400000">
                  <a:off x="2581824" y="3074517"/>
                  <a:ext cx="4074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≻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581824" y="3074517"/>
                  <a:ext cx="40748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 rot="5400000">
                  <a:off x="3368592" y="3072799"/>
                  <a:ext cx="4074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≻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368592" y="3072799"/>
                  <a:ext cx="40748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 rot="5400000">
                  <a:off x="4077762" y="3074517"/>
                  <a:ext cx="4074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≻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077762" y="3074517"/>
                  <a:ext cx="40748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 rot="5400000">
                  <a:off x="1770537" y="3843536"/>
                  <a:ext cx="4074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≻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770537" y="3843536"/>
                  <a:ext cx="40748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 rot="5400000">
                  <a:off x="2593647" y="3845787"/>
                  <a:ext cx="4074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≻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593647" y="3845787"/>
                  <a:ext cx="40748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 rot="5400000">
                  <a:off x="3380415" y="3844069"/>
                  <a:ext cx="4074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≻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380415" y="3844069"/>
                  <a:ext cx="40748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 rot="5400000">
                  <a:off x="4089585" y="3845787"/>
                  <a:ext cx="4074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≻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089585" y="3845787"/>
                  <a:ext cx="407483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Rectangle 64"/>
          <p:cNvSpPr/>
          <p:nvPr/>
        </p:nvSpPr>
        <p:spPr>
          <a:xfrm>
            <a:off x="2317042" y="4437745"/>
            <a:ext cx="1240505" cy="1059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Ties are real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9.2% of </a:t>
            </a:r>
            <a:r>
              <a:rPr lang="en-US" dirty="0" err="1"/>
              <a:t>Preflib</a:t>
            </a:r>
            <a:r>
              <a:rPr lang="en-US" dirty="0"/>
              <a:t> profiles have more than one STV co-winners.</a:t>
            </a:r>
          </a:p>
          <a:p>
            <a:r>
              <a:rPr lang="en-US" dirty="0"/>
              <a:t>On average 1.1 co-winners in </a:t>
            </a:r>
            <a:r>
              <a:rPr lang="en-US" dirty="0" err="1"/>
              <a:t>Preflib</a:t>
            </a:r>
            <a:r>
              <a:rPr lang="en-US" dirty="0"/>
              <a:t> data.</a:t>
            </a:r>
          </a:p>
          <a:p>
            <a:r>
              <a:rPr lang="en-US" dirty="0"/>
              <a:t>Greater transparency in voting rule implementation.</a:t>
            </a:r>
          </a:p>
          <a:p>
            <a:r>
              <a:rPr lang="en-US" dirty="0"/>
              <a:t>Random elimination of ties not </a:t>
            </a:r>
            <a:r>
              <a:rPr lang="en-US"/>
              <a:t>the solution.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Computing all co-winners for STV, and other rules is NP-hard. </a:t>
            </a:r>
            <a:r>
              <a:rPr lang="en-US" sz="2000" dirty="0">
                <a:solidFill>
                  <a:schemeClr val="accent1"/>
                </a:solidFill>
              </a:rPr>
              <a:t>[Conitzer et al. ‘09, </a:t>
            </a:r>
            <a:r>
              <a:rPr lang="en-US" sz="2000" dirty="0" err="1">
                <a:solidFill>
                  <a:schemeClr val="accent1"/>
                </a:solidFill>
              </a:rPr>
              <a:t>Mattei</a:t>
            </a:r>
            <a:r>
              <a:rPr lang="en-US" sz="2000" dirty="0">
                <a:solidFill>
                  <a:schemeClr val="accent1"/>
                </a:solidFill>
              </a:rPr>
              <a:t> et al. ‘14]</a:t>
            </a:r>
          </a:p>
        </p:txBody>
      </p:sp>
    </p:spTree>
    <p:extLst>
      <p:ext uri="{BB962C8B-B14F-4D97-AF65-F5344CB8AC3E}">
        <p14:creationId xmlns:p14="http://schemas.microsoft.com/office/powerpoint/2010/main" val="392560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COMSOC starts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Complexity of </a:t>
            </a:r>
            <a:r>
              <a:rPr lang="en-US" dirty="0" err="1"/>
              <a:t>Kemeny</a:t>
            </a:r>
            <a:r>
              <a:rPr lang="en-US" dirty="0"/>
              <a:t> and Dodgson’s rule </a:t>
            </a:r>
            <a:r>
              <a:rPr lang="en-US" sz="2000" dirty="0">
                <a:solidFill>
                  <a:schemeClr val="accent1"/>
                </a:solidFill>
              </a:rPr>
              <a:t>[Bartholdi et al. ‘89]</a:t>
            </a:r>
          </a:p>
          <a:p>
            <a:r>
              <a:rPr lang="en-US" dirty="0"/>
              <a:t>Computing </a:t>
            </a:r>
            <a:r>
              <a:rPr lang="en-US" dirty="0" err="1"/>
              <a:t>Kemeny</a:t>
            </a:r>
            <a:r>
              <a:rPr lang="en-US" dirty="0"/>
              <a:t> winners:</a:t>
            </a:r>
          </a:p>
          <a:p>
            <a:pPr lvl="1"/>
            <a:r>
              <a:rPr lang="en-US" sz="2800" dirty="0"/>
              <a:t>104 algorithms compared </a:t>
            </a:r>
            <a:r>
              <a:rPr lang="en-US" sz="2000" dirty="0">
                <a:solidFill>
                  <a:schemeClr val="accent1"/>
                </a:solidFill>
              </a:rPr>
              <a:t>[Ali and </a:t>
            </a:r>
            <a:r>
              <a:rPr lang="en-US" sz="2000" dirty="0" err="1">
                <a:solidFill>
                  <a:schemeClr val="accent1"/>
                </a:solidFill>
              </a:rPr>
              <a:t>Meila</a:t>
            </a:r>
            <a:r>
              <a:rPr lang="en-US" sz="2000" dirty="0">
                <a:solidFill>
                  <a:schemeClr val="accent1"/>
                </a:solidFill>
              </a:rPr>
              <a:t>, ‘12]</a:t>
            </a:r>
          </a:p>
          <a:p>
            <a:endParaRPr lang="en-US" dirty="0"/>
          </a:p>
          <a:p>
            <a:r>
              <a:rPr lang="en-US" dirty="0"/>
              <a:t>STV has been overlooked.</a:t>
            </a:r>
          </a:p>
          <a:p>
            <a:pPr lvl="1"/>
            <a:r>
              <a:rPr lang="en-US" sz="2800" dirty="0"/>
              <a:t>Used in Australia, Canada, India, UK, US</a:t>
            </a:r>
          </a:p>
          <a:p>
            <a:endParaRPr lang="en-US" dirty="0"/>
          </a:p>
          <a:p>
            <a:r>
              <a:rPr lang="en-US" dirty="0"/>
              <a:t>Computing winners using Map Reduce </a:t>
            </a:r>
            <a:r>
              <a:rPr lang="en-US" sz="2000" dirty="0">
                <a:solidFill>
                  <a:schemeClr val="accent1"/>
                </a:solidFill>
              </a:rPr>
              <a:t>[</a:t>
            </a:r>
            <a:r>
              <a:rPr lang="en-US" sz="2000" dirty="0" err="1">
                <a:solidFill>
                  <a:schemeClr val="accent1"/>
                </a:solidFill>
              </a:rPr>
              <a:t>Csar</a:t>
            </a:r>
            <a:r>
              <a:rPr lang="en-US" sz="2000" dirty="0">
                <a:solidFill>
                  <a:schemeClr val="accent1"/>
                </a:solidFill>
              </a:rPr>
              <a:t> et al. ‘17]</a:t>
            </a:r>
          </a:p>
          <a:p>
            <a:pPr lvl="1"/>
            <a:r>
              <a:rPr lang="en-US" sz="2800" dirty="0"/>
              <a:t>P-complete for STV using fixed tie breaking</a:t>
            </a:r>
          </a:p>
        </p:txBody>
      </p:sp>
    </p:spTree>
    <p:extLst>
      <p:ext uri="{BB962C8B-B14F-4D97-AF65-F5344CB8AC3E}">
        <p14:creationId xmlns:p14="http://schemas.microsoft.com/office/powerpoint/2010/main" val="53708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Winner computation has been overlooked</a:t>
            </a:r>
          </a:p>
          <a:p>
            <a:pPr lvl="1"/>
            <a:r>
              <a:rPr lang="en-US" sz="2800" dirty="0"/>
              <a:t>STV, ranked pairs, Coombs, Baldwin…</a:t>
            </a:r>
          </a:p>
          <a:p>
            <a:r>
              <a:rPr lang="en-US" dirty="0"/>
              <a:t>Standard search algorithms work for small elections</a:t>
            </a:r>
          </a:p>
          <a:p>
            <a:r>
              <a:rPr lang="en-US" dirty="0"/>
              <a:t>New frontier: Machine learning for COMSOC</a:t>
            </a:r>
          </a:p>
        </p:txBody>
      </p:sp>
    </p:spTree>
    <p:extLst>
      <p:ext uri="{BB962C8B-B14F-4D97-AF65-F5344CB8AC3E}">
        <p14:creationId xmlns:p14="http://schemas.microsoft.com/office/powerpoint/2010/main" val="142151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Winner Determination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Input: Preferences</a:t>
            </a:r>
          </a:p>
          <a:p>
            <a:r>
              <a:rPr lang="en-US" dirty="0"/>
              <a:t>Output: co-Winners</a:t>
            </a:r>
          </a:p>
          <a:p>
            <a:r>
              <a:rPr lang="en-US" dirty="0"/>
              <a:t>Criteria</a:t>
            </a:r>
          </a:p>
          <a:p>
            <a:pPr lvl="1"/>
            <a:r>
              <a:rPr lang="en-US" sz="2800" dirty="0"/>
              <a:t>Running time</a:t>
            </a:r>
          </a:p>
          <a:p>
            <a:pPr lvl="1"/>
            <a:r>
              <a:rPr lang="en-US" sz="2800" dirty="0"/>
              <a:t>Early discovery</a:t>
            </a:r>
          </a:p>
        </p:txBody>
      </p:sp>
    </p:spTree>
    <p:extLst>
      <p:ext uri="{BB962C8B-B14F-4D97-AF65-F5344CB8AC3E}">
        <p14:creationId xmlns:p14="http://schemas.microsoft.com/office/powerpoint/2010/main" val="2421670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Online, high frequency voting</a:t>
            </a:r>
          </a:p>
        </p:txBody>
      </p:sp>
      <p:pic>
        <p:nvPicPr>
          <p:cNvPr id="7170" name="Picture 2" descr="https://opra.cs.rpi.edu/static/img/oprafullna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741" y="3045957"/>
            <a:ext cx="2273830" cy="7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d2dbtl3g56qahk.cloudfront.net/img/logo-revers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068" y="3045957"/>
            <a:ext cx="3010976" cy="67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https://raw.githubusercontent.com/gchabin/pnyx/master/static/pnyx/images/logo_blue_on_whi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78" y="3045957"/>
            <a:ext cx="2528094" cy="84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28399" y="4972050"/>
            <a:ext cx="4002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Want: Anytime algorithms</a:t>
            </a:r>
          </a:p>
        </p:txBody>
      </p:sp>
    </p:spTree>
    <p:extLst>
      <p:ext uri="{BB962C8B-B14F-4D97-AF65-F5344CB8AC3E}">
        <p14:creationId xmlns:p14="http://schemas.microsoft.com/office/powerpoint/2010/main" val="134359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6239</TotalTime>
  <Words>1372</Words>
  <Application>Microsoft Office PowerPoint</Application>
  <PresentationFormat>Widescreen</PresentationFormat>
  <Paragraphs>318</Paragraphs>
  <Slides>28</Slides>
  <Notes>17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Wingdings</vt:lpstr>
      <vt:lpstr>Office Theme</vt:lpstr>
      <vt:lpstr>Practical Algorithms for Computing STV</vt:lpstr>
      <vt:lpstr>Single Transferable vote</vt:lpstr>
      <vt:lpstr>Single Transferable Vote: Multi-round voting</vt:lpstr>
      <vt:lpstr>How should ties be broken?</vt:lpstr>
      <vt:lpstr>Ties are real</vt:lpstr>
      <vt:lpstr>When COMSOC starts</vt:lpstr>
      <vt:lpstr>Main messages</vt:lpstr>
      <vt:lpstr>Winner Determination Problem</vt:lpstr>
      <vt:lpstr>Online, high frequency voting</vt:lpstr>
      <vt:lpstr>RPI Grand Marshall Week</vt:lpstr>
      <vt:lpstr>Online voting becomes real</vt:lpstr>
      <vt:lpstr>Online Preference Reporting and Aggregation</vt:lpstr>
      <vt:lpstr>Live Results</vt:lpstr>
      <vt:lpstr>As an AI search/exploration problem</vt:lpstr>
      <vt:lpstr>Standard tricks</vt:lpstr>
      <vt:lpstr>Experimental Setup</vt:lpstr>
      <vt:lpstr>Caching helps Depth First Exploration</vt:lpstr>
      <vt:lpstr>Early discovery: # co-winners / # states</vt:lpstr>
      <vt:lpstr>Exploring more intelligently</vt:lpstr>
      <vt:lpstr>Machine Learning for STV</vt:lpstr>
      <vt:lpstr>Machine learning for early discovery</vt:lpstr>
      <vt:lpstr>Summary and future work</vt:lpstr>
      <vt:lpstr>Thank You</vt:lpstr>
      <vt:lpstr>Machine Learning for early discovery</vt:lpstr>
      <vt:lpstr>Voting: Single winner rules</vt:lpstr>
      <vt:lpstr>Comparison with ILP formulation</vt:lpstr>
      <vt:lpstr>Ongoing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Algorithms for Computing STV and Other Multi-Round Voting Rules</dc:title>
  <dc:creator>Sujoy Sikdar</dc:creator>
  <cp:lastModifiedBy>Sujoy Sikdar</cp:lastModifiedBy>
  <cp:revision>262</cp:revision>
  <dcterms:created xsi:type="dcterms:W3CDTF">2017-05-01T00:29:13Z</dcterms:created>
  <dcterms:modified xsi:type="dcterms:W3CDTF">2017-05-22T17:22:47Z</dcterms:modified>
</cp:coreProperties>
</file>